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61" r:id="rId2"/>
    <p:sldId id="256" r:id="rId3"/>
    <p:sldId id="296" r:id="rId4"/>
    <p:sldId id="291" r:id="rId5"/>
    <p:sldId id="272" r:id="rId6"/>
    <p:sldId id="274" r:id="rId7"/>
    <p:sldId id="275" r:id="rId8"/>
    <p:sldId id="276" r:id="rId9"/>
    <p:sldId id="289" r:id="rId10"/>
    <p:sldId id="290" r:id="rId11"/>
    <p:sldId id="292" r:id="rId12"/>
    <p:sldId id="293" r:id="rId13"/>
    <p:sldId id="270" r:id="rId14"/>
    <p:sldId id="295" r:id="rId15"/>
    <p:sldId id="266"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07A12F-168A-4492-AE35-7F15F68FB7B1}">
          <p14:sldIdLst>
            <p14:sldId id="261"/>
            <p14:sldId id="256"/>
            <p14:sldId id="296"/>
            <p14:sldId id="291"/>
          </p14:sldIdLst>
        </p14:section>
        <p14:section name="Introduction" id="{7F1C4A6E-8766-4FAD-B8FC-3B9F125C2E2F}">
          <p14:sldIdLst>
            <p14:sldId id="272"/>
            <p14:sldId id="274"/>
            <p14:sldId id="275"/>
            <p14:sldId id="276"/>
            <p14:sldId id="289"/>
            <p14:sldId id="290"/>
            <p14:sldId id="292"/>
            <p14:sldId id="293"/>
            <p14:sldId id="270"/>
            <p14:sldId id="295"/>
          </p14:sldIdLst>
        </p14:section>
        <p14:section name="Operations on Text" id="{AA728D76-9958-49E8-AEA2-CCAA6557CA2F}">
          <p14:sldIdLst>
            <p14:sldId id="266"/>
          </p14:sldIdLst>
        </p14:section>
      </p14:sectionLst>
    </p:ex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813" autoAdjust="0"/>
  </p:normalViewPr>
  <p:slideViewPr>
    <p:cSldViewPr snapToGrid="0">
      <p:cViewPr varScale="1">
        <p:scale>
          <a:sx n="60" d="100"/>
          <a:sy n="60" d="100"/>
        </p:scale>
        <p:origin x="78" y="216"/>
      </p:cViewPr>
      <p:guideLst>
        <p:guide orient="horz" pos="2160"/>
        <p:guide orient="horz" pos="3840"/>
        <p:guide pos="3840"/>
        <p:guide pos="384"/>
        <p:guide pos="7296"/>
        <p:guide orient="horz" pos="9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3/13/2017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dirty="0" smtClean="0">
                <a:solidFill>
                  <a:schemeClr val="bg1">
                    <a:lumMod val="50000"/>
                  </a:schemeClr>
                </a:solidFill>
              </a:rPr>
              <a:t>Deutsch, M. https://medium.com/deep-writing/harry-potter-written-by-artificial-intelligence-8a9431803da6#.8mydijk4y</a:t>
            </a:r>
            <a:endParaRPr lang="en-US" baseline="0" dirty="0"/>
          </a:p>
        </p:txBody>
      </p:sp>
      <p:sp>
        <p:nvSpPr>
          <p:cNvPr id="4" name="Slide Number Placeholder 3"/>
          <p:cNvSpPr>
            <a:spLocks noGrp="1"/>
          </p:cNvSpPr>
          <p:nvPr>
            <p:ph type="sldNum" sz="quarter" idx="10"/>
          </p:nvPr>
        </p:nvSpPr>
        <p:spPr/>
        <p:txBody>
          <a:bodyPr/>
          <a:lstStyle/>
          <a:p>
            <a:fld id="{5BFEAE42-E3FE-4405-B7FC-4425D05B92A0}" type="slidenum">
              <a:rPr lang="en-SG" smtClean="0"/>
              <a:pPr/>
              <a:t>1</a:t>
            </a:fld>
            <a:endParaRPr lang="en-SG"/>
          </a:p>
        </p:txBody>
      </p:sp>
    </p:spTree>
    <p:extLst>
      <p:ext uri="{BB962C8B-B14F-4D97-AF65-F5344CB8AC3E}">
        <p14:creationId xmlns:p14="http://schemas.microsoft.com/office/powerpoint/2010/main" val="2341569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SG" dirty="0"/>
              <a:t>You could well apply the same techniques to texts written by a monkey, and the techniques will still work. But the result will totally make no sense. I believe that the basis of text analytics should be learnt like how we learnt languages. Only when the computer has been taught some basics, can it learn to surf the web on its own, to learn more. </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12</a:t>
            </a:fld>
            <a:endParaRPr lang="en-SG"/>
          </a:p>
        </p:txBody>
      </p:sp>
    </p:spTree>
    <p:extLst>
      <p:ext uri="{BB962C8B-B14F-4D97-AF65-F5344CB8AC3E}">
        <p14:creationId xmlns:p14="http://schemas.microsoft.com/office/powerpoint/2010/main" val="418041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dirty="0" smtClean="0"/>
              <a:t>The “abstract” from the Harry Porter</a:t>
            </a:r>
            <a:r>
              <a:rPr lang="en-US" baseline="0" dirty="0" smtClean="0"/>
              <a:t> book is written by a deep learning model.</a:t>
            </a:r>
          </a:p>
          <a:p>
            <a:r>
              <a:rPr lang="en-US" i="1" baseline="0" dirty="0" smtClean="0">
                <a:effectLst/>
              </a:rPr>
              <a:t>Source: </a:t>
            </a:r>
            <a:r>
              <a:rPr lang="en-US" sz="1100" dirty="0" smtClean="0">
                <a:solidFill>
                  <a:schemeClr val="bg1">
                    <a:lumMod val="50000"/>
                  </a:schemeClr>
                </a:solidFill>
              </a:rPr>
              <a:t>Deutsch, M. https://medium.com/deep-writing/harry-potter-written-by-artificial-intelligence-8a9431803da6#.8mydijk4y</a:t>
            </a:r>
            <a:endParaRPr lang="en-US" i="1" baseline="0" dirty="0">
              <a:effectLst/>
            </a:endParaRPr>
          </a:p>
        </p:txBody>
      </p:sp>
      <p:sp>
        <p:nvSpPr>
          <p:cNvPr id="4" name="Slide Number Placeholder 3"/>
          <p:cNvSpPr>
            <a:spLocks noGrp="1"/>
          </p:cNvSpPr>
          <p:nvPr>
            <p:ph type="sldNum" sz="quarter" idx="10"/>
          </p:nvPr>
        </p:nvSpPr>
        <p:spPr/>
        <p:txBody>
          <a:bodyPr/>
          <a:lstStyle/>
          <a:p>
            <a:fld id="{5BFEAE42-E3FE-4405-B7FC-4425D05B92A0}" type="slidenum">
              <a:rPr lang="en-SG" smtClean="0"/>
              <a:pPr/>
              <a:t>13</a:t>
            </a:fld>
            <a:endParaRPr lang="en-SG"/>
          </a:p>
        </p:txBody>
      </p:sp>
    </p:spTree>
    <p:extLst>
      <p:ext uri="{BB962C8B-B14F-4D97-AF65-F5344CB8AC3E}">
        <p14:creationId xmlns:p14="http://schemas.microsoft.com/office/powerpoint/2010/main" val="11599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15</a:t>
            </a:fld>
            <a:endParaRPr lang="en-SG"/>
          </a:p>
        </p:txBody>
      </p:sp>
    </p:spTree>
    <p:extLst>
      <p:ext uri="{BB962C8B-B14F-4D97-AF65-F5344CB8AC3E}">
        <p14:creationId xmlns:p14="http://schemas.microsoft.com/office/powerpoint/2010/main" val="396404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r>
              <a:rPr lang="en-US" dirty="0" smtClean="0"/>
              <a:t>http://supercomputingfrontiers.com/2017/</a:t>
            </a:r>
          </a:p>
          <a:p>
            <a:pPr marL="9144" indent="0">
              <a:buNone/>
            </a:pPr>
            <a:r>
              <a:rPr lang="en-US" dirty="0" smtClean="0"/>
              <a:t>Email:</a:t>
            </a:r>
            <a:r>
              <a:rPr lang="en-US" baseline="0" dirty="0" smtClean="0"/>
              <a:t> Wei-ann.lim@hpe.com / wei-ann.lim@outlook.com</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2</a:t>
            </a:fld>
            <a:endParaRPr lang="en-US"/>
          </a:p>
        </p:txBody>
      </p:sp>
    </p:spTree>
    <p:extLst>
      <p:ext uri="{BB962C8B-B14F-4D97-AF65-F5344CB8AC3E}">
        <p14:creationId xmlns:p14="http://schemas.microsoft.com/office/powerpoint/2010/main" val="140567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4</a:t>
            </a:fld>
            <a:endParaRPr lang="en-SG"/>
          </a:p>
        </p:txBody>
      </p:sp>
    </p:spTree>
    <p:extLst>
      <p:ext uri="{BB962C8B-B14F-4D97-AF65-F5344CB8AC3E}">
        <p14:creationId xmlns:p14="http://schemas.microsoft.com/office/powerpoint/2010/main" val="148561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104934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6</a:t>
            </a:fld>
            <a:endParaRPr lang="en-SG"/>
          </a:p>
        </p:txBody>
      </p:sp>
    </p:spTree>
    <p:extLst>
      <p:ext uri="{BB962C8B-B14F-4D97-AF65-F5344CB8AC3E}">
        <p14:creationId xmlns:p14="http://schemas.microsoft.com/office/powerpoint/2010/main" val="340631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155089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349780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9</a:t>
            </a:fld>
            <a:endParaRPr lang="en-SG"/>
          </a:p>
        </p:txBody>
      </p:sp>
    </p:spTree>
    <p:extLst>
      <p:ext uri="{BB962C8B-B14F-4D97-AF65-F5344CB8AC3E}">
        <p14:creationId xmlns:p14="http://schemas.microsoft.com/office/powerpoint/2010/main" val="2365601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We have taken a look at what text analytics is, and what are the applications. We have even seen a piece of text written using deep learning. The algorithm is able to derive some kind of structure from the text and output seemingly logical sentences.</a:t>
            </a:r>
          </a:p>
          <a:p>
            <a:endParaRPr lang="en-US" dirty="0"/>
          </a:p>
          <a:p>
            <a:r>
              <a:rPr lang="en-US" dirty="0"/>
              <a:t>Then we looked at some basic text analytics operations. We tokenized the sentences, remove punctuations and stop words, stem and lemmatize the token. After that, we counted the frequency of each word, and parsed it into a structured matrix. We converted the matrix into a sparse matrix to save memory. </a:t>
            </a:r>
          </a:p>
          <a:p>
            <a:endParaRPr lang="en-US" dirty="0"/>
          </a:p>
          <a:p>
            <a:r>
              <a:rPr lang="en-US" dirty="0"/>
              <a:t>Tokens can be enhanced by introducing part of speech, </a:t>
            </a:r>
            <a:r>
              <a:rPr lang="en-US" dirty="0" err="1"/>
              <a:t>ngrams</a:t>
            </a:r>
            <a:r>
              <a:rPr lang="en-US" dirty="0"/>
              <a:t>, entity recognition, and sentiment.</a:t>
            </a:r>
          </a:p>
          <a:p>
            <a:endParaRPr lang="en-US" dirty="0"/>
          </a:p>
          <a:p>
            <a:r>
              <a:rPr lang="en-US" dirty="0"/>
              <a:t>And all these are just for cleaning the text!</a:t>
            </a:r>
          </a:p>
          <a:p>
            <a:endParaRPr lang="en-US" dirty="0"/>
          </a:p>
          <a:p>
            <a:r>
              <a:rPr lang="en-SG" dirty="0"/>
              <a:t>finally, to analyse the text, I introduced the cosine similarity and topic modelling.</a:t>
            </a:r>
          </a:p>
          <a:p>
            <a:endParaRPr lang="en-US" dirty="0"/>
          </a:p>
          <a:p>
            <a:r>
              <a:rPr lang="en-US" dirty="0"/>
              <a:t>So you see, </a:t>
            </a:r>
            <a:r>
              <a:rPr lang="en-SG" dirty="0"/>
              <a:t>the shortcomings of current state of the art is that it does not take into account the semantics of the words. You could well apply the same techniques to texts written by a monkey, and the techniques will still work. But the result will totally make no sense. I believe that the basis of text analytics should be learnt like how we learnt languages. Only when the computer has been taught some basics, can it learn to surf the web on its own, to learn more. </a:t>
            </a:r>
          </a:p>
          <a:p>
            <a:endParaRPr lang="en-US" dirty="0"/>
          </a:p>
          <a:p>
            <a:r>
              <a:rPr lang="en-US" dirty="0"/>
              <a:t>I shall stop being philosophical here, and hand over to… . Thank you for listening.</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10</a:t>
            </a:fld>
            <a:endParaRPr lang="en-SG"/>
          </a:p>
        </p:txBody>
      </p:sp>
    </p:spTree>
    <p:extLst>
      <p:ext uri="{BB962C8B-B14F-4D97-AF65-F5344CB8AC3E}">
        <p14:creationId xmlns:p14="http://schemas.microsoft.com/office/powerpoint/2010/main" val="3768984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a:t>“Click to add quote here. Type quotation marks before and after text.”</a:t>
            </a:r>
            <a:endParaRP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a:t>
            </a:r>
            <a:r>
              <a:rPr lang="en-US"/>
              <a:t>to add quoted person’s name, title, company</a:t>
            </a:r>
            <a:endParaRP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a:t>“Click to add quote here. Type quotation marks before and after text.”</a:t>
            </a:r>
            <a:endParaRP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2399C1EB-F401-4F7B-BD9C-AAA165C9F3D7}"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March 13,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March 13, 2017</a:t>
            </a:fld>
            <a:endParaRPr/>
          </a:p>
        </p:txBody>
      </p:sp>
      <p:sp>
        <p:nvSpPr>
          <p:cNvPr id="3" name="Footer Placeholder 2"/>
          <p:cNvSpPr>
            <a:spLocks noGrp="1"/>
          </p:cNvSpPr>
          <p:nvPr>
            <p:ph type="ftr" sz="quarter" idx="11"/>
          </p:nvPr>
        </p:nvSpPr>
        <p:spPr/>
        <p:txBody>
          <a:bodyPr/>
          <a:lstStyle/>
          <a:p>
            <a:r>
              <a:rPr lang="en-US"/>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05039DC-98B3-47E6-AD46-BA5B72AD8B4A}"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48AA38D-5CBD-4E44-A2EB-B3F38A5B8051}" type="datetime4">
              <a:rPr lang="en-US" smtClean="0"/>
              <a:t>March 13,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8F030E74-B79E-47A7-AA1C-BA3D00CC0B4A}" type="datetime4">
              <a:rPr lang="en-US" smtClean="0"/>
              <a:t>March 13,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0FDD7F1-9FB6-4CB9-BA1F-25B205B879F3}"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27D5831-B468-414C-94B5-F04EB43FC0AE}"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27A18C6-3F10-4266-96C9-5D014F3025B2}"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B8B1958-F972-48E2-B30C-3D9C71EE7ED1}"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March 13,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p:txBody>
          <a:bodyPr/>
          <a:lstStyle/>
          <a:p>
            <a:fld id="{FB395617-A7D9-4AE8-82B6-3D0A191CDCBE}" type="datetime4">
              <a:rPr lang="en-US" smtClean="0"/>
              <a:t>March 13, 2017</a:t>
            </a:fld>
            <a:endParaRPr/>
          </a:p>
        </p:txBody>
      </p:sp>
      <p:sp>
        <p:nvSpPr>
          <p:cNvPr id="12" name="Footer Placeholder 11"/>
          <p:cNvSpPr>
            <a:spLocks noGrp="1"/>
          </p:cNvSpPr>
          <p:nvPr>
            <p:ph type="ftr" sz="quarter" idx="16"/>
          </p:nvPr>
        </p:nvSpPr>
        <p:spPr/>
        <p:txBody>
          <a:bodyPr/>
          <a:lstStyle/>
          <a:p>
            <a:r>
              <a:rPr lang="en-US"/>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1_Title Slide with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11028" y="2667000"/>
            <a:ext cx="9141619" cy="2286000"/>
          </a:xfrm>
        </p:spPr>
        <p:txBody>
          <a:bodyPr anchor="b">
            <a:noAutofit/>
          </a:bodyPr>
          <a:lstStyle>
            <a:lvl1pPr>
              <a:lnSpc>
                <a:spcPct val="80000"/>
              </a:lnSpc>
              <a:defRPr sz="8000">
                <a:solidFill>
                  <a:schemeClr val="tx1"/>
                </a:solidFill>
              </a:defRPr>
            </a:lvl1pPr>
          </a:lstStyle>
          <a:p>
            <a:r>
              <a:rPr lang="en-US"/>
              <a:t>Click to edit Master title style</a:t>
            </a:r>
            <a:endParaRPr/>
          </a:p>
        </p:txBody>
      </p:sp>
      <p:sp>
        <p:nvSpPr>
          <p:cNvPr id="10" name="Text Placeholder 9"/>
          <p:cNvSpPr>
            <a:spLocks noGrp="1"/>
          </p:cNvSpPr>
          <p:nvPr userDrawn="1">
            <p:ph type="body" sz="quarter" idx="13"/>
          </p:nvPr>
        </p:nvSpPr>
        <p:spPr>
          <a:xfrm>
            <a:off x="609600" y="4939693"/>
            <a:ext cx="9141619" cy="699107"/>
          </a:xfrm>
        </p:spPr>
        <p:txBody>
          <a:bodyPr wrap="square">
            <a:noAutofit/>
          </a:bodyPr>
          <a:lstStyle>
            <a:lvl1pPr marL="0" indent="0">
              <a:spcBef>
                <a:spcPts val="0"/>
              </a:spcBef>
              <a:buFontTx/>
              <a:buNone/>
              <a:defRPr sz="4400">
                <a:solidFill>
                  <a:schemeClr val="tx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userDrawn="1">
            <p:ph type="body" sz="quarter" idx="14"/>
          </p:nvPr>
        </p:nvSpPr>
        <p:spPr>
          <a:xfrm>
            <a:off x="609600" y="5791200"/>
            <a:ext cx="9141619" cy="457200"/>
          </a:xfrm>
        </p:spPr>
        <p:txBody>
          <a:bodyPr wrap="square">
            <a:noAutofit/>
          </a:bodyPr>
          <a:lstStyle>
            <a:lvl1pPr marL="0" indent="0">
              <a:spcBef>
                <a:spcPts val="0"/>
              </a:spcBef>
              <a:buFontTx/>
              <a:buNone/>
              <a:defRPr sz="2800">
                <a:solidFill>
                  <a:schemeClr val="tx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userDrawn="1">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spTree>
    <p:extLst>
      <p:ext uri="{BB962C8B-B14F-4D97-AF65-F5344CB8AC3E}">
        <p14:creationId xmlns:p14="http://schemas.microsoft.com/office/powerpoint/2010/main" val="5806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March 13,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March 13,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March 13, 2017</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 id="214748368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medium.com/deep-writing/harry-potter-written-by-artificial-intelligence-8a9431803da6#.8mydijk4y" TargetMode="External"/><Relationship Id="rId3" Type="http://schemas.openxmlformats.org/officeDocument/2006/relationships/hyperlink" Target="http://healthitanalytics.com/features/what-is-the-role-of-natural-language-processing-in-healthcare" TargetMode="External"/><Relationship Id="rId7" Type="http://schemas.openxmlformats.org/officeDocument/2006/relationships/hyperlink" Target="http://karpathy.github.io/2015/05/21/rnn-effectivenes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earchbusinessanalytics.techtarget.com/feature/Text-analysis-software-helps-Lenovo-zero-in-on-the-customer" TargetMode="External"/><Relationship Id="rId5" Type="http://schemas.openxmlformats.org/officeDocument/2006/relationships/hyperlink" Target="http://www.scientificcomputing.com/blog/2014/01/text-mining-next-data-frontier" TargetMode="External"/><Relationship Id="rId4" Type="http://schemas.openxmlformats.org/officeDocument/2006/relationships/hyperlink" Target="http://www.tcs.com/SiteCollectionDocuments/White%20Papers/Insurance_Whitepaper_Mining_Unstructured_Text_Data_for_Insurance_Analytics_08_2010.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upercomputingfrontiers.com/2017/"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1</a:t>
            </a:fld>
            <a:endParaRPr lang="en-US"/>
          </a:p>
        </p:txBody>
      </p:sp>
      <p:pic>
        <p:nvPicPr>
          <p:cNvPr id="6" name="Picture 5"/>
          <p:cNvPicPr>
            <a:picLocks noChangeAspect="1"/>
          </p:cNvPicPr>
          <p:nvPr/>
        </p:nvPicPr>
        <p:blipFill>
          <a:blip r:embed="rId3"/>
          <a:stretch>
            <a:fillRect/>
          </a:stretch>
        </p:blipFill>
        <p:spPr>
          <a:xfrm>
            <a:off x="3352800" y="643215"/>
            <a:ext cx="6199959" cy="6019800"/>
          </a:xfrm>
          <a:prstGeom prst="rect">
            <a:avLst/>
          </a:prstGeom>
        </p:spPr>
      </p:pic>
    </p:spTree>
    <p:extLst>
      <p:ext uri="{BB962C8B-B14F-4D97-AF65-F5344CB8AC3E}">
        <p14:creationId xmlns:p14="http://schemas.microsoft.com/office/powerpoint/2010/main" val="81826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 Summary</a:t>
            </a:r>
            <a:endParaRPr lang="en-SG"/>
          </a:p>
        </p:txBody>
      </p:sp>
      <p:sp>
        <p:nvSpPr>
          <p:cNvPr id="3" name="Text Placeholder 2"/>
          <p:cNvSpPr>
            <a:spLocks noGrp="1"/>
          </p:cNvSpPr>
          <p:nvPr>
            <p:ph type="body" sz="quarter" idx="14"/>
          </p:nvPr>
        </p:nvSpPr>
        <p:spPr/>
        <p:txBody>
          <a:bodyPr/>
          <a:lstStyle/>
          <a:p>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10</a:t>
            </a:fld>
            <a:endParaRPr lang="en-SG"/>
          </a:p>
        </p:txBody>
      </p:sp>
    </p:spTree>
    <p:extLst>
      <p:ext uri="{BB962C8B-B14F-4D97-AF65-F5344CB8AC3E}">
        <p14:creationId xmlns:p14="http://schemas.microsoft.com/office/powerpoint/2010/main" val="321180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endParaRPr lang="en-SG" dirty="0"/>
          </a:p>
        </p:txBody>
      </p:sp>
      <p:sp>
        <p:nvSpPr>
          <p:cNvPr id="6" name="Content Placeholder 5"/>
          <p:cNvSpPr>
            <a:spLocks noGrp="1"/>
          </p:cNvSpPr>
          <p:nvPr>
            <p:ph idx="1"/>
          </p:nvPr>
        </p:nvSpPr>
        <p:spPr/>
        <p:txBody>
          <a:bodyPr>
            <a:normAutofit/>
          </a:bodyPr>
          <a:lstStyle/>
          <a:p>
            <a:r>
              <a:rPr lang="en-US" dirty="0"/>
              <a:t>W</a:t>
            </a:r>
            <a:r>
              <a:rPr lang="en-US" dirty="0" smtClean="0"/>
              <a:t>hat </a:t>
            </a:r>
            <a:r>
              <a:rPr lang="en-US" dirty="0"/>
              <a:t>text analytics is, and its applications. </a:t>
            </a:r>
          </a:p>
          <a:p>
            <a:r>
              <a:rPr lang="en-US" dirty="0"/>
              <a:t>Basic text analytics operations. </a:t>
            </a:r>
          </a:p>
          <a:p>
            <a:pPr lvl="1"/>
            <a:r>
              <a:rPr lang="en-US" dirty="0" smtClean="0"/>
              <a:t>Lowercasing, removing stop words, removing punctuations, stemming and lemmatization.</a:t>
            </a:r>
            <a:endParaRPr lang="en-US" dirty="0"/>
          </a:p>
          <a:p>
            <a:pPr lvl="1"/>
            <a:r>
              <a:rPr lang="en-US" dirty="0" smtClean="0"/>
              <a:t>Sparse matrix and </a:t>
            </a:r>
            <a:r>
              <a:rPr lang="en-US" dirty="0" err="1" smtClean="0"/>
              <a:t>tf-idf</a:t>
            </a:r>
            <a:r>
              <a:rPr lang="en-US" dirty="0" smtClean="0"/>
              <a:t> term weighting</a:t>
            </a:r>
            <a:endParaRPr lang="en-US" dirty="0"/>
          </a:p>
          <a:p>
            <a:r>
              <a:rPr lang="en-US" dirty="0"/>
              <a:t>Enhanced Tokens</a:t>
            </a:r>
          </a:p>
          <a:p>
            <a:pPr lvl="1"/>
            <a:r>
              <a:rPr lang="en-US" dirty="0" err="1"/>
              <a:t>Ngrams</a:t>
            </a:r>
            <a:r>
              <a:rPr lang="en-US" dirty="0"/>
              <a:t> </a:t>
            </a:r>
            <a:endParaRPr lang="en-US" dirty="0" smtClean="0"/>
          </a:p>
          <a:p>
            <a:pPr lvl="1"/>
            <a:r>
              <a:rPr lang="en-US" dirty="0" smtClean="0"/>
              <a:t>POS</a:t>
            </a:r>
            <a:endParaRPr lang="en-US" dirty="0"/>
          </a:p>
          <a:p>
            <a:pPr lvl="1"/>
            <a:r>
              <a:rPr lang="en-US" dirty="0"/>
              <a:t>Entity recognition</a:t>
            </a:r>
          </a:p>
          <a:p>
            <a:r>
              <a:rPr lang="en-SG" dirty="0" smtClean="0"/>
              <a:t>Text </a:t>
            </a:r>
            <a:r>
              <a:rPr lang="en-SG" dirty="0"/>
              <a:t>analysis</a:t>
            </a:r>
          </a:p>
          <a:p>
            <a:pPr lvl="1"/>
            <a:r>
              <a:rPr lang="en-US" dirty="0"/>
              <a:t>Sentiment Analysis</a:t>
            </a:r>
          </a:p>
          <a:p>
            <a:pPr lvl="1"/>
            <a:r>
              <a:rPr lang="en-SG" dirty="0" smtClean="0"/>
              <a:t>Document Similarity (Cosine Similarity)</a:t>
            </a:r>
          </a:p>
          <a:p>
            <a:pPr lvl="1"/>
            <a:r>
              <a:rPr lang="en-SG" dirty="0" smtClean="0"/>
              <a:t>topic </a:t>
            </a:r>
            <a:r>
              <a:rPr lang="en-SG" dirty="0"/>
              <a:t>modelling.</a:t>
            </a:r>
          </a:p>
        </p:txBody>
      </p:sp>
      <p:sp>
        <p:nvSpPr>
          <p:cNvPr id="4" name="Slide Number Placeholder 3"/>
          <p:cNvSpPr>
            <a:spLocks noGrp="1"/>
          </p:cNvSpPr>
          <p:nvPr>
            <p:ph type="sldNum" sz="quarter" idx="12"/>
          </p:nvPr>
        </p:nvSpPr>
        <p:spPr/>
        <p:txBody>
          <a:bodyPr/>
          <a:lstStyle/>
          <a:p>
            <a:fld id="{B016F8AB-BCEA-4347-8BA6-BE776009BC89}" type="slidenum">
              <a:rPr lang="en-SG" smtClean="0"/>
              <a:pPr/>
              <a:t>11</a:t>
            </a:fld>
            <a:endParaRPr lang="en-SG"/>
          </a:p>
        </p:txBody>
      </p:sp>
    </p:spTree>
    <p:extLst>
      <p:ext uri="{BB962C8B-B14F-4D97-AF65-F5344CB8AC3E}">
        <p14:creationId xmlns:p14="http://schemas.microsoft.com/office/powerpoint/2010/main" val="11041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SG" dirty="0"/>
          </a:p>
        </p:txBody>
      </p:sp>
      <p:sp>
        <p:nvSpPr>
          <p:cNvPr id="3" name="Content Placeholder 2"/>
          <p:cNvSpPr>
            <a:spLocks noGrp="1"/>
          </p:cNvSpPr>
          <p:nvPr>
            <p:ph idx="1"/>
          </p:nvPr>
        </p:nvSpPr>
        <p:spPr/>
        <p:txBody>
          <a:bodyPr/>
          <a:lstStyle/>
          <a:p>
            <a:r>
              <a:rPr lang="en-US" dirty="0" smtClean="0"/>
              <a:t>Other </a:t>
            </a:r>
            <a:r>
              <a:rPr lang="en-US" dirty="0"/>
              <a:t>topics not covered</a:t>
            </a:r>
          </a:p>
          <a:p>
            <a:pPr lvl="1"/>
            <a:r>
              <a:rPr lang="en-US" dirty="0"/>
              <a:t>Document classification.</a:t>
            </a:r>
          </a:p>
          <a:p>
            <a:pPr lvl="1"/>
            <a:r>
              <a:rPr lang="en-US" dirty="0"/>
              <a:t>Document summarization.</a:t>
            </a:r>
          </a:p>
        </p:txBody>
      </p:sp>
      <p:sp>
        <p:nvSpPr>
          <p:cNvPr id="4" name="Slide Number Placeholder 3"/>
          <p:cNvSpPr>
            <a:spLocks noGrp="1"/>
          </p:cNvSpPr>
          <p:nvPr>
            <p:ph type="sldNum" sz="quarter" idx="12"/>
          </p:nvPr>
        </p:nvSpPr>
        <p:spPr/>
        <p:txBody>
          <a:bodyPr/>
          <a:lstStyle/>
          <a:p>
            <a:fld id="{B016F8AB-BCEA-4347-8BA6-BE776009BC89}" type="slidenum">
              <a:rPr lang="en-SG" smtClean="0"/>
              <a:pPr/>
              <a:t>12</a:t>
            </a:fld>
            <a:endParaRPr lang="en-SG"/>
          </a:p>
        </p:txBody>
      </p:sp>
    </p:spTree>
    <p:extLst>
      <p:ext uri="{BB962C8B-B14F-4D97-AF65-F5344CB8AC3E}">
        <p14:creationId xmlns:p14="http://schemas.microsoft.com/office/powerpoint/2010/main" val="35788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13</a:t>
            </a:fld>
            <a:endParaRPr lang="en-US"/>
          </a:p>
        </p:txBody>
      </p:sp>
      <p:pic>
        <p:nvPicPr>
          <p:cNvPr id="6" name="Picture 5"/>
          <p:cNvPicPr>
            <a:picLocks noChangeAspect="1"/>
          </p:cNvPicPr>
          <p:nvPr/>
        </p:nvPicPr>
        <p:blipFill>
          <a:blip r:embed="rId3"/>
          <a:stretch>
            <a:fillRect/>
          </a:stretch>
        </p:blipFill>
        <p:spPr>
          <a:xfrm>
            <a:off x="3352800" y="457200"/>
            <a:ext cx="6199959" cy="6019800"/>
          </a:xfrm>
          <a:prstGeom prst="rect">
            <a:avLst/>
          </a:prstGeom>
        </p:spPr>
      </p:pic>
      <p:sp>
        <p:nvSpPr>
          <p:cNvPr id="2" name="TextBox 1"/>
          <p:cNvSpPr txBox="1"/>
          <p:nvPr/>
        </p:nvSpPr>
        <p:spPr>
          <a:xfrm>
            <a:off x="2109379" y="6663015"/>
            <a:ext cx="8686800" cy="228600"/>
          </a:xfrm>
          <a:prstGeom prst="rect">
            <a:avLst/>
          </a:prstGeom>
          <a:noFill/>
        </p:spPr>
        <p:txBody>
          <a:bodyPr wrap="square" lIns="0" tIns="0" rIns="0" bIns="0" rtlCol="0">
            <a:noAutofit/>
          </a:bodyPr>
          <a:lstStyle/>
          <a:p>
            <a:pPr>
              <a:lnSpc>
                <a:spcPct val="90000"/>
              </a:lnSpc>
            </a:pPr>
            <a:r>
              <a:rPr lang="en-US" sz="1200" dirty="0">
                <a:solidFill>
                  <a:schemeClr val="bg1">
                    <a:lumMod val="50000"/>
                  </a:schemeClr>
                </a:solidFill>
              </a:rPr>
              <a:t>Source: Deutsch, M. https://medium.com/deep-writing/harry-potter-written-by-artificial-intelligence-8a9431803da6#.8mydijk4y</a:t>
            </a:r>
          </a:p>
        </p:txBody>
      </p:sp>
    </p:spTree>
    <p:extLst>
      <p:ext uri="{BB962C8B-B14F-4D97-AF65-F5344CB8AC3E}">
        <p14:creationId xmlns:p14="http://schemas.microsoft.com/office/powerpoint/2010/main" val="324785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Q&amp;A</a:t>
            </a:r>
            <a:endParaRPr lang="en-SG" dirty="0"/>
          </a:p>
        </p:txBody>
      </p:sp>
      <p:sp>
        <p:nvSpPr>
          <p:cNvPr id="6" name="Text Placeholder 5"/>
          <p:cNvSpPr>
            <a:spLocks noGrp="1"/>
          </p:cNvSpPr>
          <p:nvPr>
            <p:ph type="body" sz="quarter" idx="14"/>
          </p:nvPr>
        </p:nvSpPr>
        <p:spPr/>
        <p:txBody>
          <a:bodyPr/>
          <a:lstStyle/>
          <a:p>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14</a:t>
            </a:fld>
            <a:endParaRPr lang="en-SG"/>
          </a:p>
        </p:txBody>
      </p:sp>
    </p:spTree>
    <p:extLst>
      <p:ext uri="{BB962C8B-B14F-4D97-AF65-F5344CB8AC3E}">
        <p14:creationId xmlns:p14="http://schemas.microsoft.com/office/powerpoint/2010/main" val="321227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Reference</a:t>
            </a:r>
          </a:p>
        </p:txBody>
      </p:sp>
      <p:sp>
        <p:nvSpPr>
          <p:cNvPr id="10" name="Content Placeholder 9"/>
          <p:cNvSpPr>
            <a:spLocks noGrp="1"/>
          </p:cNvSpPr>
          <p:nvPr>
            <p:ph idx="1"/>
          </p:nvPr>
        </p:nvSpPr>
        <p:spPr/>
        <p:txBody>
          <a:bodyPr/>
          <a:lstStyle/>
          <a:p>
            <a:pPr marL="342900" indent="-342900">
              <a:buFont typeface="+mj-lt"/>
              <a:buAutoNum type="arabicPeriod"/>
            </a:pPr>
            <a:r>
              <a:rPr lang="en-US" dirty="0">
                <a:hlinkClick r:id="rId3"/>
              </a:rPr>
              <a:t>http://healthitanalytics.com/features/what-is-the-role-of-natural-language-processing-in-healthcare</a:t>
            </a:r>
            <a:endParaRPr lang="en-US" dirty="0"/>
          </a:p>
          <a:p>
            <a:pPr marL="571500" lvl="1" indent="-342900">
              <a:buFont typeface="+mj-lt"/>
              <a:buAutoNum type="arabicPeriod"/>
            </a:pPr>
            <a:r>
              <a:rPr lang="en-US" dirty="0"/>
              <a:t>Reference for the slide “Use Case in HealthCare</a:t>
            </a:r>
          </a:p>
          <a:p>
            <a:pPr marL="342900" indent="-342900">
              <a:buFont typeface="+mj-lt"/>
              <a:buAutoNum type="arabicPeriod"/>
            </a:pPr>
            <a:r>
              <a:rPr lang="en-US" dirty="0">
                <a:hlinkClick r:id="rId4"/>
              </a:rPr>
              <a:t>http://www.tcs.com/SiteCollectionDocuments/White%20Papers/Insurance_Whitepaper_Mining_Unstructured_Text_Data_for_Insurance_Analytics_08_2010.pdf</a:t>
            </a:r>
            <a:endParaRPr lang="en-US" dirty="0"/>
          </a:p>
          <a:p>
            <a:pPr marL="571500" lvl="1" indent="-342900">
              <a:buFont typeface="+mj-lt"/>
              <a:buAutoNum type="arabicPeriod"/>
            </a:pPr>
            <a:r>
              <a:rPr lang="en-US" dirty="0"/>
              <a:t>Reference for text analytics in the insurances industry.</a:t>
            </a:r>
          </a:p>
          <a:p>
            <a:pPr marL="342900" indent="-342900">
              <a:buFont typeface="+mj-lt"/>
              <a:buAutoNum type="arabicPeriod"/>
            </a:pPr>
            <a:r>
              <a:rPr lang="en-US" dirty="0">
                <a:hlinkClick r:id="rId5"/>
              </a:rPr>
              <a:t>http://www.scientificcomputing.com/blog/2014/01/text-mining-next-data-frontier</a:t>
            </a:r>
            <a:endParaRPr lang="en-US" dirty="0"/>
          </a:p>
          <a:p>
            <a:pPr marL="342900" indent="-342900">
              <a:buFont typeface="+mj-lt"/>
              <a:buAutoNum type="arabicPeriod"/>
            </a:pPr>
            <a:r>
              <a:rPr lang="en-US" dirty="0">
                <a:hlinkClick r:id="rId6"/>
              </a:rPr>
              <a:t>http://searchbusinessanalytics.techtarget.com/feature/Text-analysis-software-helps-Lenovo-zero-in-on-the-customer</a:t>
            </a:r>
            <a:endParaRPr lang="en-US" dirty="0"/>
          </a:p>
          <a:p>
            <a:pPr marL="342900" indent="-342900">
              <a:buFont typeface="+mj-lt"/>
              <a:buAutoNum type="arabicPeriod"/>
            </a:pPr>
            <a:r>
              <a:rPr lang="en-US" dirty="0">
                <a:hlinkClick r:id="rId7"/>
              </a:rPr>
              <a:t>http://karpathy.github.io/2015/05/21/rnn-effectiveness/</a:t>
            </a:r>
            <a:endParaRPr lang="en-US" dirty="0"/>
          </a:p>
          <a:p>
            <a:pPr marL="342900" indent="-342900">
              <a:buFont typeface="+mj-lt"/>
              <a:buAutoNum type="arabicPeriod"/>
            </a:pPr>
            <a:r>
              <a:rPr lang="en-US" dirty="0">
                <a:hlinkClick r:id="rId8"/>
              </a:rPr>
              <a:t>https://medium.com/deep-writing/harry-potter-written-by-artificial-intelligence-8a9431803da6#.</a:t>
            </a:r>
            <a:r>
              <a:rPr lang="en-US" dirty="0" smtClean="0">
                <a:hlinkClick r:id="rId8"/>
              </a:rPr>
              <a:t>8mydijk4y</a:t>
            </a:r>
            <a:endParaRPr lang="en-US" dirty="0" smtClean="0"/>
          </a:p>
          <a:p>
            <a:pPr marL="342900" indent="-342900">
              <a:buFont typeface="+mj-lt"/>
              <a:buAutoNum type="arabicPeriod"/>
            </a:pPr>
            <a:r>
              <a:rPr lang="de-DE" dirty="0"/>
              <a:t>Deutsch, M. </a:t>
            </a:r>
            <a:r>
              <a:rPr lang="de-DE" dirty="0">
                <a:hlinkClick r:id="rId8"/>
              </a:rPr>
              <a:t>https://medium.com/deep-writing/harry-potter-written-by-artificial-intelligence-8a9431803da6#.</a:t>
            </a:r>
            <a:r>
              <a:rPr lang="de-DE" dirty="0" smtClean="0">
                <a:hlinkClick r:id="rId8"/>
              </a:rPr>
              <a:t>8mydijk4y</a:t>
            </a:r>
            <a:r>
              <a:rPr lang="de-DE" dirty="0" smtClean="0"/>
              <a:t> </a:t>
            </a:r>
            <a:endParaRPr lang="en-US" dirty="0"/>
          </a:p>
          <a:p>
            <a:pPr marL="342900" indent="-342900">
              <a:buFont typeface="+mj-lt"/>
              <a:buAutoNum type="arabicPeriod"/>
            </a:pP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24945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0393" y="2209800"/>
            <a:ext cx="7771607" cy="1905000"/>
          </a:xfrm>
        </p:spPr>
        <p:txBody>
          <a:bodyPr/>
          <a:lstStyle/>
          <a:p>
            <a:r>
              <a:rPr lang="en-US" sz="5400">
                <a:solidFill>
                  <a:srgbClr val="000000"/>
                </a:solidFill>
              </a:rPr>
              <a:t>Track 2</a:t>
            </a:r>
            <a:r>
              <a:rPr lang="en-US" sz="5400"/>
              <a:t>: Text Analytics</a:t>
            </a:r>
            <a:endParaRPr lang="en-US" sz="5400">
              <a:solidFill>
                <a:srgbClr val="000000"/>
              </a:solidFill>
              <a:latin typeface="Arial"/>
            </a:endParaRPr>
          </a:p>
        </p:txBody>
      </p:sp>
      <p:sp>
        <p:nvSpPr>
          <p:cNvPr id="7" name="Subtitle 6"/>
          <p:cNvSpPr>
            <a:spLocks noGrp="1"/>
          </p:cNvSpPr>
          <p:nvPr>
            <p:ph type="subTitle" idx="1"/>
          </p:nvPr>
        </p:nvSpPr>
        <p:spPr/>
        <p:txBody>
          <a:bodyPr vert="horz" lIns="0" tIns="0" rIns="0" bIns="0" rtlCol="0" anchor="t">
            <a:noAutofit/>
          </a:bodyPr>
          <a:lstStyle/>
          <a:p>
            <a:r>
              <a:rPr lang="en-US"/>
              <a:t>Wei Ann Lim, Data Scientist</a:t>
            </a:r>
          </a:p>
          <a:p>
            <a:r>
              <a:rPr lang="en-US" sz="2000"/>
              <a:t>APJ Innovation Center, Hewlett Packard Enterprise, Singapore</a:t>
            </a:r>
          </a:p>
        </p:txBody>
      </p:sp>
      <p:sp>
        <p:nvSpPr>
          <p:cNvPr id="11" name="Text Placeholder 10"/>
          <p:cNvSpPr>
            <a:spLocks noGrp="1"/>
          </p:cNvSpPr>
          <p:nvPr>
            <p:ph type="body" sz="quarter" idx="13"/>
          </p:nvPr>
        </p:nvSpPr>
        <p:spPr/>
        <p:txBody>
          <a:bodyPr/>
          <a:lstStyle/>
          <a:p>
            <a:r>
              <a:rPr lang="en-US"/>
              <a:t>March 13, 2017</a:t>
            </a:r>
          </a:p>
        </p:txBody>
      </p:sp>
      <p:pic>
        <p:nvPicPr>
          <p:cNvPr id="2" name="Picture 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457200"/>
            <a:ext cx="3674739" cy="1280083"/>
          </a:xfrm>
          <a:prstGeom prst="rect">
            <a:avLst/>
          </a:prstGeom>
        </p:spPr>
      </p:pic>
    </p:spTree>
    <p:extLst>
      <p:ext uri="{BB962C8B-B14F-4D97-AF65-F5344CB8AC3E}">
        <p14:creationId xmlns:p14="http://schemas.microsoft.com/office/powerpoint/2010/main" val="35283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Notebook of the presentation is available from </a:t>
            </a:r>
            <a:r>
              <a:rPr lang="en-US" dirty="0" err="1" smtClean="0"/>
              <a:t>github</a:t>
            </a:r>
            <a:r>
              <a:rPr lang="en-US" dirty="0" smtClean="0"/>
              <a:t>: </a:t>
            </a:r>
            <a:endParaRPr lang="en-US" dirty="0"/>
          </a:p>
        </p:txBody>
      </p:sp>
    </p:spTree>
    <p:extLst>
      <p:ext uri="{BB962C8B-B14F-4D97-AF65-F5344CB8AC3E}">
        <p14:creationId xmlns:p14="http://schemas.microsoft.com/office/powerpoint/2010/main" val="292493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marL="342900" indent="-342900">
              <a:buFont typeface="+mj-lt"/>
              <a:buAutoNum type="arabicPeriod"/>
            </a:pPr>
            <a:r>
              <a:rPr lang="en-US" dirty="0"/>
              <a:t>Introduction</a:t>
            </a:r>
          </a:p>
          <a:p>
            <a:pPr marL="342900" indent="-342900">
              <a:buFont typeface="+mj-lt"/>
              <a:buAutoNum type="arabicPeriod"/>
            </a:pPr>
            <a:r>
              <a:rPr lang="en-US" dirty="0"/>
              <a:t>Use Cases</a:t>
            </a:r>
          </a:p>
          <a:p>
            <a:pPr marL="342900" indent="-342900">
              <a:buFont typeface="+mj-lt"/>
              <a:buAutoNum type="arabicPeriod"/>
            </a:pPr>
            <a:r>
              <a:rPr lang="en-US" dirty="0"/>
              <a:t>Text Analytics demonstration – </a:t>
            </a:r>
            <a:r>
              <a:rPr lang="en-US" dirty="0" err="1"/>
              <a:t>Parseltongue</a:t>
            </a:r>
            <a:r>
              <a:rPr lang="en-US" dirty="0"/>
              <a:t> 101</a:t>
            </a:r>
          </a:p>
          <a:p>
            <a:pPr marL="342900" indent="-342900">
              <a:buFont typeface="+mj-lt"/>
              <a:buAutoNum type="arabicPeriod"/>
            </a:pPr>
            <a:r>
              <a:rPr lang="en-US" dirty="0"/>
              <a:t>Discussion, Q&amp;A</a:t>
            </a:r>
          </a:p>
        </p:txBody>
      </p:sp>
      <p:sp>
        <p:nvSpPr>
          <p:cNvPr id="4" name="Slide Number Placeholder 3"/>
          <p:cNvSpPr>
            <a:spLocks noGrp="1"/>
          </p:cNvSpPr>
          <p:nvPr>
            <p:ph type="sldNum" sz="quarter" idx="12"/>
          </p:nvPr>
        </p:nvSpPr>
        <p:spPr/>
        <p:txBody>
          <a:bodyPr/>
          <a:lstStyle/>
          <a:p>
            <a:fld id="{B016F8AB-BCEA-4347-8BA6-BE776009BC89}" type="slidenum">
              <a:rPr lang="en-US" smtClean="0"/>
              <a:pPr/>
              <a:t>4</a:t>
            </a:fld>
            <a:endParaRPr lang="en-US"/>
          </a:p>
        </p:txBody>
      </p:sp>
    </p:spTree>
    <p:extLst>
      <p:ext uri="{BB962C8B-B14F-4D97-AF65-F5344CB8AC3E}">
        <p14:creationId xmlns:p14="http://schemas.microsoft.com/office/powerpoint/2010/main" val="214940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5400">
                <a:solidFill>
                  <a:schemeClr val="accent1"/>
                </a:solidFill>
              </a:rPr>
              <a:t>Text analytics is the process of deriving information from text sources.</a:t>
            </a:r>
          </a:p>
        </p:txBody>
      </p:sp>
      <p:sp>
        <p:nvSpPr>
          <p:cNvPr id="9" name="Content Placeholder 8"/>
          <p:cNvSpPr>
            <a:spLocks noGrp="1"/>
          </p:cNvSpPr>
          <p:nvPr>
            <p:ph type="body" sz="quarter" idx="14"/>
          </p:nvPr>
        </p:nvSpPr>
        <p:spPr/>
        <p:txBody>
          <a:bodyPr/>
          <a:lstStyle/>
          <a:p>
            <a:r>
              <a:rPr lang="en-US"/>
              <a:t>Gartner</a:t>
            </a:r>
          </a:p>
        </p:txBody>
      </p:sp>
      <p:sp>
        <p:nvSpPr>
          <p:cNvPr id="7" name="Slide Number Placeholder 6"/>
          <p:cNvSpPr>
            <a:spLocks noGrp="1"/>
          </p:cNvSpPr>
          <p:nvPr>
            <p:ph type="sldNum" sz="quarter" idx="12"/>
          </p:nvPr>
        </p:nvSpPr>
        <p:spPr/>
        <p:txBody>
          <a:bodyPr/>
          <a:lstStyle/>
          <a:p>
            <a:fld id="{B016F8AB-BCEA-4347-8BA6-BE776009BC89}" type="slidenum">
              <a:rPr lang="en-US" smtClean="0"/>
              <a:t>5</a:t>
            </a:fld>
            <a:endParaRPr lang="en-US"/>
          </a:p>
        </p:txBody>
      </p:sp>
      <p:sp>
        <p:nvSpPr>
          <p:cNvPr id="10" name="Title 7"/>
          <p:cNvSpPr txBox="1">
            <a:spLocks/>
          </p:cNvSpPr>
          <p:nvPr/>
        </p:nvSpPr>
        <p:spPr>
          <a:xfrm>
            <a:off x="2362200" y="4343400"/>
            <a:ext cx="9456737" cy="2286000"/>
          </a:xfrm>
          <a:prstGeom prst="rect">
            <a:avLst/>
          </a:prstGeom>
        </p:spPr>
        <p:txBody>
          <a:bodyPr vert="horz" lIns="0" tIns="0" rIns="0" bIns="0" rtlCol="0" anchor="t" anchorCtr="0">
            <a:noAutofit/>
          </a:bodyPr>
          <a:lstStyle>
            <a:lvl1pPr marL="384048" indent="-384048"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5400">
                <a:solidFill>
                  <a:schemeClr val="accent3"/>
                </a:solidFill>
              </a:rPr>
              <a:t>Why? Because 80% of the data are unstructured data.</a:t>
            </a:r>
          </a:p>
        </p:txBody>
      </p:sp>
    </p:spTree>
    <p:extLst>
      <p:ext uri="{BB962C8B-B14F-4D97-AF65-F5344CB8AC3E}">
        <p14:creationId xmlns:p14="http://schemas.microsoft.com/office/powerpoint/2010/main" val="41366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82" y="0"/>
            <a:ext cx="10058400" cy="6662056"/>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US" smtClean="0"/>
              <a:pPr/>
              <a:t>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589" y="1206950"/>
            <a:ext cx="4084586" cy="30634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1864" y="3522407"/>
            <a:ext cx="3236983" cy="91440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3897" y="2526488"/>
            <a:ext cx="4400821" cy="32887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8358" y="4191000"/>
            <a:ext cx="4058642" cy="197541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5925" y="921244"/>
            <a:ext cx="3692522" cy="369252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8903" y="4854353"/>
            <a:ext cx="1378379" cy="1378379"/>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4329" y="1442414"/>
            <a:ext cx="1775683" cy="1775683"/>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9512" y="2767505"/>
            <a:ext cx="2819400" cy="281940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317" y="3962400"/>
            <a:ext cx="3149283" cy="2361962"/>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3478" y="-19032"/>
            <a:ext cx="2655919" cy="1991939"/>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5447" y="1376466"/>
            <a:ext cx="3272177" cy="3272177"/>
          </a:xfrm>
          <a:prstGeom prst="rect">
            <a:avLst/>
          </a:prstGeom>
        </p:spPr>
      </p:pic>
    </p:spTree>
    <p:extLst>
      <p:ext uri="{BB962C8B-B14F-4D97-AF65-F5344CB8AC3E}">
        <p14:creationId xmlns:p14="http://schemas.microsoft.com/office/powerpoint/2010/main" val="42675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700"/>
                            </p:stCondLst>
                            <p:childTnLst>
                              <p:par>
                                <p:cTn id="11" presetID="1" presetClass="entr" presetSubtype="0" fill="hold" nodeType="afterEffect">
                                  <p:stCondLst>
                                    <p:cond delay="7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400"/>
                            </p:stCondLst>
                            <p:childTnLst>
                              <p:par>
                                <p:cTn id="14" presetID="1" presetClass="entr" presetSubtype="0" fill="hold" nodeType="afterEffect">
                                  <p:stCondLst>
                                    <p:cond delay="6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2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200"/>
                            </p:stCondLst>
                            <p:childTnLst>
                              <p:par>
                                <p:cTn id="26" presetID="1" presetClass="entr" presetSubtype="0" fill="hold" nodeType="afterEffect">
                                  <p:stCondLst>
                                    <p:cond delay="1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3300"/>
                            </p:stCondLst>
                            <p:childTnLst>
                              <p:par>
                                <p:cTn id="29" presetID="1" presetClass="entr" presetSubtype="0" fill="hold" nodeType="afterEffect">
                                  <p:stCondLst>
                                    <p:cond delay="10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3400"/>
                            </p:stCondLst>
                            <p:childTnLst>
                              <p:par>
                                <p:cTn id="32" presetID="1" presetClass="entr" presetSubtype="0" fill="hold" nodeType="afterEffect">
                                  <p:stCondLst>
                                    <p:cond delay="10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3500"/>
                            </p:stCondLst>
                            <p:childTnLst>
                              <p:par>
                                <p:cTn id="35" presetID="1" presetClass="entr" presetSubtype="0" fill="hold"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3600"/>
                            </p:stCondLst>
                            <p:childTnLst>
                              <p:par>
                                <p:cTn id="38" presetID="1" presetClass="entr" presetSubtype="0" fill="hold" nodeType="afterEffect">
                                  <p:stCondLst>
                                    <p:cond delay="10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sp>
        <p:nvSpPr>
          <p:cNvPr id="4" name="Content Placeholder 3"/>
          <p:cNvSpPr>
            <a:spLocks noGrp="1"/>
          </p:cNvSpPr>
          <p:nvPr>
            <p:ph idx="1"/>
          </p:nvPr>
        </p:nvSpPr>
        <p:spPr/>
        <p:txBody>
          <a:bodyPr/>
          <a:lstStyle/>
          <a:p>
            <a:r>
              <a:rPr lang="en-US" dirty="0"/>
              <a:t>Hear the voices of customers</a:t>
            </a:r>
          </a:p>
          <a:p>
            <a:pPr lvl="1"/>
            <a:r>
              <a:rPr lang="en-US" dirty="0"/>
              <a:t>What are customers talking about you, about your competitors.</a:t>
            </a:r>
          </a:p>
          <a:p>
            <a:pPr lvl="1"/>
            <a:r>
              <a:rPr lang="en-US" dirty="0"/>
              <a:t>Focus your effort on the right things.</a:t>
            </a:r>
          </a:p>
          <a:p>
            <a:pPr lvl="1"/>
            <a:r>
              <a:rPr lang="en-US" dirty="0"/>
              <a:t>Lenovo used text analytics to measure customer’s experiences.</a:t>
            </a:r>
          </a:p>
          <a:p>
            <a:r>
              <a:rPr lang="en-US" dirty="0"/>
              <a:t>Targeted Marketing</a:t>
            </a:r>
          </a:p>
          <a:p>
            <a:pPr lvl="1"/>
            <a:r>
              <a:rPr lang="en-US" dirty="0"/>
              <a:t>Right place, right time and to the right person.</a:t>
            </a:r>
          </a:p>
          <a:p>
            <a:pPr lvl="1"/>
            <a:r>
              <a:rPr lang="en-US" dirty="0"/>
              <a:t>A text analytics company found that majority of the Father’s Day tweets were from women rather than men. The tweets are often about how to spend time with or what gifts to purchase for their father.</a:t>
            </a:r>
          </a:p>
          <a:p>
            <a:r>
              <a:rPr lang="en-US" dirty="0"/>
              <a:t>Fraud detection</a:t>
            </a:r>
          </a:p>
          <a:p>
            <a:pPr lvl="1"/>
            <a:r>
              <a:rPr lang="en-US" dirty="0"/>
              <a:t>In the insurance industry, text in the claim notes is a data source.</a:t>
            </a:r>
          </a:p>
          <a:p>
            <a:pPr lvl="1"/>
            <a:r>
              <a:rPr lang="en-US" dirty="0"/>
              <a:t>The condition suffered and the treatment undergone by the claimant can be extracted from the notes. These 2 information can be referenced back with the medical history of the claimant to check for inconsistencies or signs of fraud.</a:t>
            </a:r>
          </a:p>
          <a:p>
            <a:pPr lvl="1"/>
            <a:endParaRPr lang="en-US" dirty="0"/>
          </a:p>
        </p:txBody>
      </p:sp>
      <p:sp>
        <p:nvSpPr>
          <p:cNvPr id="2" name="Slide Number Placeholder 1"/>
          <p:cNvSpPr>
            <a:spLocks noGrp="1"/>
          </p:cNvSpPr>
          <p:nvPr>
            <p:ph type="sldNum" sz="quarter" idx="12"/>
          </p:nvPr>
        </p:nvSpPr>
        <p:spPr/>
        <p:txBody>
          <a:bodyPr/>
          <a:lstStyle/>
          <a:p>
            <a:fld id="{B016F8AB-BCEA-4347-8BA6-BE776009BC89}" type="slidenum">
              <a:rPr lang="en-US" smtClean="0"/>
              <a:t>7</a:t>
            </a:fld>
            <a:endParaRPr lang="en-US"/>
          </a:p>
        </p:txBody>
      </p:sp>
    </p:spTree>
    <p:extLst>
      <p:ext uri="{BB962C8B-B14F-4D97-AF65-F5344CB8AC3E}">
        <p14:creationId xmlns:p14="http://schemas.microsoft.com/office/powerpoint/2010/main" val="152265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8</a:t>
            </a:fld>
            <a:endParaRPr lang="en-US"/>
          </a:p>
        </p:txBody>
      </p:sp>
      <p:grpSp>
        <p:nvGrpSpPr>
          <p:cNvPr id="8" name="Group 7"/>
          <p:cNvGrpSpPr/>
          <p:nvPr/>
        </p:nvGrpSpPr>
        <p:grpSpPr>
          <a:xfrm>
            <a:off x="152400" y="1044546"/>
            <a:ext cx="3793067" cy="4137054"/>
            <a:chOff x="-76200" y="1044546"/>
            <a:chExt cx="3793067" cy="413705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3" y="1044546"/>
              <a:ext cx="2133600" cy="21336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3048000"/>
              <a:ext cx="3793067" cy="2133600"/>
            </a:xfrm>
            <a:prstGeom prst="rect">
              <a:avLst/>
            </a:prstGeom>
          </p:spPr>
        </p:pic>
      </p:grpSp>
      <p:pic>
        <p:nvPicPr>
          <p:cNvPr id="9" name="Picture 8"/>
          <p:cNvPicPr>
            <a:picLocks noChangeAspect="1"/>
          </p:cNvPicPr>
          <p:nvPr/>
        </p:nvPicPr>
        <p:blipFill>
          <a:blip r:embed="rId5"/>
          <a:stretch>
            <a:fillRect/>
          </a:stretch>
        </p:blipFill>
        <p:spPr>
          <a:xfrm>
            <a:off x="8382000" y="2057400"/>
            <a:ext cx="3367980" cy="3895601"/>
          </a:xfrm>
          <a:prstGeom prst="rect">
            <a:avLst/>
          </a:prstGeom>
        </p:spPr>
      </p:pic>
      <p:pic>
        <p:nvPicPr>
          <p:cNvPr id="5" name="Picture 4"/>
          <p:cNvPicPr>
            <a:picLocks noChangeAspect="1"/>
          </p:cNvPicPr>
          <p:nvPr/>
        </p:nvPicPr>
        <p:blipFill>
          <a:blip r:embed="rId6"/>
          <a:stretch>
            <a:fillRect/>
          </a:stretch>
        </p:blipFill>
        <p:spPr>
          <a:xfrm>
            <a:off x="3912476" y="537558"/>
            <a:ext cx="4267200" cy="4609406"/>
          </a:xfrm>
          <a:prstGeom prst="rect">
            <a:avLst/>
          </a:prstGeom>
        </p:spPr>
      </p:pic>
    </p:spTree>
    <p:extLst>
      <p:ext uri="{BB962C8B-B14F-4D97-AF65-F5344CB8AC3E}">
        <p14:creationId xmlns:p14="http://schemas.microsoft.com/office/powerpoint/2010/main" val="15239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a:t>
            </a:r>
            <a:endParaRPr lang="en-SG"/>
          </a:p>
        </p:txBody>
      </p:sp>
      <p:sp>
        <p:nvSpPr>
          <p:cNvPr id="5" name="Text Placeholder 4"/>
          <p:cNvSpPr>
            <a:spLocks noGrp="1"/>
          </p:cNvSpPr>
          <p:nvPr>
            <p:ph type="body" sz="quarter" idx="14"/>
          </p:nvPr>
        </p:nvSpPr>
        <p:spPr/>
        <p:txBody>
          <a:bodyPr/>
          <a:lstStyle/>
          <a:p>
            <a:endParaRPr lang="en-SG"/>
          </a:p>
        </p:txBody>
      </p:sp>
    </p:spTree>
    <p:extLst>
      <p:ext uri="{BB962C8B-B14F-4D97-AF65-F5344CB8AC3E}">
        <p14:creationId xmlns:p14="http://schemas.microsoft.com/office/powerpoint/2010/main" val="159639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Use case.pptx" id="{43137FDA-4E72-490F-BC11-E8112E801E68}" vid="{657A68CA-C2BD-43BB-90C7-1B21F65EB8E8}"/>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otalTime>207</TotalTime>
  <Words>751</Words>
  <Application>Microsoft Office PowerPoint</Application>
  <PresentationFormat>Widescreen</PresentationFormat>
  <Paragraphs>98</Paragraphs>
  <Slides>15</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HPE_Standard_Arial_16x9_v5</vt:lpstr>
      <vt:lpstr>PowerPoint Presentation</vt:lpstr>
      <vt:lpstr>Track 2: Text Analytics</vt:lpstr>
      <vt:lpstr>PowerPoint Presentation</vt:lpstr>
      <vt:lpstr>Content</vt:lpstr>
      <vt:lpstr>Text analytics is the process of deriving information from text sources.</vt:lpstr>
      <vt:lpstr>PowerPoint Presentation</vt:lpstr>
      <vt:lpstr>Use Cases</vt:lpstr>
      <vt:lpstr>PowerPoint Presentation</vt:lpstr>
      <vt:lpstr>Demonstration</vt:lpstr>
      <vt:lpstr>Lesson Summary</vt:lpstr>
      <vt:lpstr>Summary</vt:lpstr>
      <vt:lpstr>Summary</vt:lpstr>
      <vt:lpstr>PowerPoint Presentation</vt:lpstr>
      <vt:lpstr>Q&amp;A</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Wei Ann</dc:creator>
  <cp:lastModifiedBy>Lim, Wei Ann</cp:lastModifiedBy>
  <cp:revision>15</cp:revision>
  <dcterms:modified xsi:type="dcterms:W3CDTF">2017-03-13T09:09:02Z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